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Dasar-Dasar ESP32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Mikrokontroler modern untuk sistem IoT dan embedded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83004" y="418505"/>
            <a:ext cx="4033004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Kelebihan &amp; Aplikasi ESP32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3083004" y="1966198"/>
            <a:ext cx="1839992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✅</a:t>
            </a:r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Kelebihan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3083004" y="2245400"/>
            <a:ext cx="1839992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❌</a:t>
            </a:r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Kekurangan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3083004" y="2564487"/>
            <a:ext cx="2768084" cy="49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Tegangan 3.3V (tidak tahan 5V langsung)</a:t>
            </a:r>
            <a:endParaRPr lang="en-US" sz="950" dirty="0"/>
          </a:p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Beberapa pin sensitif saat boot</a:t>
            </a:r>
            <a:endParaRPr lang="en-US" sz="950" dirty="0"/>
          </a:p>
          <a:p>
            <a:pPr algn="l" marL="342900" indent="-342900">
              <a:lnSpc>
                <a:spcPts val="1150"/>
              </a:lnSpc>
              <a:buSzPct val="100000"/>
              <a:buChar char="•"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ADC kadang perlu kalibrasi</a:t>
            </a:r>
            <a:endParaRPr lang="en-US" sz="9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7793" y="975836"/>
            <a:ext cx="5396984" cy="303573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8963" y="4166711"/>
            <a:ext cx="183952" cy="1839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481626" y="4160639"/>
            <a:ext cx="3792022" cy="15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WiFi + Bluetooth dalam satu chip</a:t>
            </a:r>
            <a:endParaRPr lang="en-US" sz="9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2473" y="4166711"/>
            <a:ext cx="183952" cy="1839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55136" y="4160639"/>
            <a:ext cx="3792141" cy="15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Harga sangat terjangkau (sekitar $3-5)</a:t>
            </a:r>
            <a:endParaRPr lang="en-US" sz="9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28963" y="4673441"/>
            <a:ext cx="183952" cy="1839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481626" y="4667369"/>
            <a:ext cx="3792022" cy="15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Processing power tinggi dengan dual-core</a:t>
            </a:r>
            <a:endParaRPr lang="en-US" sz="9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2473" y="4673441"/>
            <a:ext cx="183952" cy="1839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5136" y="4667369"/>
            <a:ext cx="3792141" cy="151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Ribuan library dan community support besar</a:t>
            </a:r>
            <a:endParaRPr lang="en-US" sz="9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3004" y="5115997"/>
            <a:ext cx="1383030" cy="172878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532352" y="5115997"/>
            <a:ext cx="1316831" cy="383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Monitoring Greenhouse</a:t>
            </a:r>
            <a:endParaRPr lang="en-US" sz="1200" dirty="0"/>
          </a:p>
        </p:txBody>
      </p:sp>
      <p:sp>
        <p:nvSpPr>
          <p:cNvPr id="17" name="Text 9"/>
          <p:cNvSpPr/>
          <p:nvPr/>
        </p:nvSpPr>
        <p:spPr>
          <a:xfrm>
            <a:off x="4532352" y="5539145"/>
            <a:ext cx="1316831" cy="60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 suhu, kelembaban, dan tanah untuk pertanian pintar</a:t>
            </a:r>
            <a:endParaRPr lang="en-US" sz="9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2051" y="5115997"/>
            <a:ext cx="1383030" cy="1728787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7381399" y="5115997"/>
            <a:ext cx="1316831" cy="383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Gas Leak Detection</a:t>
            </a:r>
            <a:endParaRPr lang="en-US" sz="1200" dirty="0"/>
          </a:p>
        </p:txBody>
      </p:sp>
      <p:sp>
        <p:nvSpPr>
          <p:cNvPr id="20" name="Text 11"/>
          <p:cNvSpPr/>
          <p:nvPr/>
        </p:nvSpPr>
        <p:spPr>
          <a:xfrm>
            <a:off x="7381399" y="5539145"/>
            <a:ext cx="1316831" cy="45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 gas untuk sistem keamanan rumah dan industri</a:t>
            </a:r>
            <a:endParaRPr lang="en-US" sz="950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1098" y="5115997"/>
            <a:ext cx="1383030" cy="1728787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10230445" y="5115997"/>
            <a:ext cx="1316831" cy="383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Smart Home Control</a:t>
            </a:r>
            <a:endParaRPr lang="en-US" sz="1200" dirty="0"/>
          </a:p>
        </p:txBody>
      </p:sp>
      <p:sp>
        <p:nvSpPr>
          <p:cNvPr id="23" name="Text 13"/>
          <p:cNvSpPr/>
          <p:nvPr/>
        </p:nvSpPr>
        <p:spPr>
          <a:xfrm>
            <a:off x="10230445" y="5539145"/>
            <a:ext cx="1316831" cy="45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Kontrol lampu, kipas, dan perangkat rumah melalui WiFi</a:t>
            </a:r>
            <a:endParaRPr lang="en-US" sz="950" dirty="0"/>
          </a:p>
        </p:txBody>
      </p:sp>
      <p:sp>
        <p:nvSpPr>
          <p:cNvPr id="24" name="Shape 14"/>
          <p:cNvSpPr/>
          <p:nvPr/>
        </p:nvSpPr>
        <p:spPr>
          <a:xfrm>
            <a:off x="3083004" y="6980584"/>
            <a:ext cx="8464272" cy="22860"/>
          </a:xfrm>
          <a:prstGeom prst="rect">
            <a:avLst/>
          </a:prstGeom>
          <a:solidFill>
            <a:srgbClr val="404155">
              <a:alpha val="50000"/>
            </a:srgbClr>
          </a:solidFill>
          <a:ln/>
        </p:spPr>
      </p:sp>
      <p:sp>
        <p:nvSpPr>
          <p:cNvPr id="25" name="Text 15"/>
          <p:cNvSpPr/>
          <p:nvPr/>
        </p:nvSpPr>
        <p:spPr>
          <a:xfrm>
            <a:off x="3083004" y="7102793"/>
            <a:ext cx="245340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Kesimpulan</a:t>
            </a:r>
            <a:endParaRPr lang="en-US" sz="1900" dirty="0"/>
          </a:p>
        </p:txBody>
      </p:sp>
      <p:sp>
        <p:nvSpPr>
          <p:cNvPr id="26" name="Text 16"/>
          <p:cNvSpPr/>
          <p:nvPr/>
        </p:nvSpPr>
        <p:spPr>
          <a:xfrm>
            <a:off x="3083004" y="7508915"/>
            <a:ext cx="8464272" cy="302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ESP32 adalah mikrokontroler modern dengan kombinasi </a:t>
            </a:r>
            <a:pPr algn="l" indent="0" marL="0">
              <a:lnSpc>
                <a:spcPts val="1150"/>
              </a:lnSpc>
              <a:buNone/>
            </a:pPr>
            <a:r>
              <a:rPr lang="en-US" sz="9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processing power + connectivity + harga terjangkau</a:t>
            </a:r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menjadikannya pilihan utama untuk pengembangan sistem cerdas berbasis internet seperti IoT, embedded system, smart agriculture, dan automation system.</a:t>
            </a:r>
            <a:endParaRPr lang="en-US" sz="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Apa Itu ESP32?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515" y="2559010"/>
            <a:ext cx="6202680" cy="41605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41270"/>
            <a:ext cx="420516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ESP32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adalah mikrokontroler System on Chip (SoC) yang dikembangkan oleh Espressif Systems. Chip ini menggabungkan kemampuan pemrosesan yang powerful dengan konektivitas nirkabel dalam satu paket kecil dan terjangkau.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285661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Dengan dual-core processor dan dukungan WiFi serta Bluetooth, ESP32 menjadi pilihan ideal untuk proyek IoT modern.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9205" y="884992"/>
            <a:ext cx="4578072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Spesifikasi Utama ESP32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19205" y="1513999"/>
            <a:ext cx="8078391" cy="1381006"/>
          </a:xfrm>
          <a:prstGeom prst="roundRect">
            <a:avLst>
              <a:gd name="adj" fmla="val 463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8987" y="1673781"/>
            <a:ext cx="456724" cy="456724"/>
          </a:xfrm>
          <a:prstGeom prst="roundRect">
            <a:avLst>
              <a:gd name="adj" fmla="val 20018842"/>
            </a:avLst>
          </a:prstGeom>
          <a:solidFill>
            <a:srgbClr val="4967E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4598" y="1799273"/>
            <a:ext cx="205502" cy="2055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8987" y="2232660"/>
            <a:ext cx="1903095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CPU Dual-Core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78987" y="2531745"/>
            <a:ext cx="7758827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Tensilica Xtensa LX6 dengan clock speed hingga 240 MHz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019205" y="2997160"/>
            <a:ext cx="8078391" cy="1381006"/>
          </a:xfrm>
          <a:prstGeom prst="roundRect">
            <a:avLst>
              <a:gd name="adj" fmla="val 463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78987" y="3156942"/>
            <a:ext cx="456724" cy="456724"/>
          </a:xfrm>
          <a:prstGeom prst="roundRect">
            <a:avLst>
              <a:gd name="adj" fmla="val 20018842"/>
            </a:avLst>
          </a:prstGeom>
          <a:solidFill>
            <a:srgbClr val="4967E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4598" y="3282434"/>
            <a:ext cx="205502" cy="2055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78987" y="3715822"/>
            <a:ext cx="1903095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Konektivitas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178987" y="4014907"/>
            <a:ext cx="7758827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WiFi 2.4 GHz (802.11 b/g/n) dan Bluetooth Classic + BLE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019205" y="4480322"/>
            <a:ext cx="8078391" cy="1381006"/>
          </a:xfrm>
          <a:prstGeom prst="roundRect">
            <a:avLst>
              <a:gd name="adj" fmla="val 463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78987" y="4640104"/>
            <a:ext cx="456724" cy="456724"/>
          </a:xfrm>
          <a:prstGeom prst="roundRect">
            <a:avLst>
              <a:gd name="adj" fmla="val 20018842"/>
            </a:avLst>
          </a:prstGeom>
          <a:solidFill>
            <a:srgbClr val="4967E9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4598" y="4765596"/>
            <a:ext cx="205502" cy="20550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8987" y="5198983"/>
            <a:ext cx="1903095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Memori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178987" y="5498068"/>
            <a:ext cx="7758827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520 KB SRAM dan 4MB Flash untuk program dan data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019205" y="5963483"/>
            <a:ext cx="8078391" cy="1381006"/>
          </a:xfrm>
          <a:prstGeom prst="roundRect">
            <a:avLst>
              <a:gd name="adj" fmla="val 463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78987" y="6123265"/>
            <a:ext cx="456724" cy="456724"/>
          </a:xfrm>
          <a:prstGeom prst="roundRect">
            <a:avLst>
              <a:gd name="adj" fmla="val 20018842"/>
            </a:avLst>
          </a:prstGeom>
          <a:solidFill>
            <a:srgbClr val="4967E9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4598" y="6248757"/>
            <a:ext cx="205502" cy="20550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78987" y="6682145"/>
            <a:ext cx="1903095" cy="237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GPIO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178987" y="6981230"/>
            <a:ext cx="7758827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Sekitar 34 pin GPIO dengan berbagai peripheral: ADC, DAC, PWM, UART, SPI, I2C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5326"/>
            <a:ext cx="1151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Perbandingan dengan Mikrokontroler Lain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98175"/>
            <a:ext cx="419635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05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Arduino Uno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9585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Single-core, tanpa WiFi, 32 KB Flash, 2 KB RAM. Cocok untuk pemula dengan proyek sederhana.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157895"/>
            <a:ext cx="419635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43776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NodeMCU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443776" y="455556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ESP8266-based, single-core, WiFi only, lebih murah tapi kurang powerful dari ESP32.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17733"/>
            <a:ext cx="4196358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94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ESP32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66948" y="421540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Dual-core, WiFi + Bluetooth, lebih banyak GPIO dan peripheral. Solusi lengkap untuk IoT modern.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1157168"/>
            <a:ext cx="5803821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Struktur Pin GPIO ESP32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91634" y="2369820"/>
            <a:ext cx="6542246" cy="1659136"/>
          </a:xfrm>
          <a:prstGeom prst="roundRect">
            <a:avLst>
              <a:gd name="adj" fmla="val 661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91634" y="2346960"/>
            <a:ext cx="6542246" cy="91440"/>
          </a:xfrm>
          <a:prstGeom prst="roundRect">
            <a:avLst>
              <a:gd name="adj" fmla="val 88183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3674805" y="2081927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4967E9"/>
          </a:solidFill>
          <a:ln/>
        </p:spPr>
      </p:sp>
      <p:sp>
        <p:nvSpPr>
          <p:cNvPr id="6" name="Text 4"/>
          <p:cNvSpPr/>
          <p:nvPr/>
        </p:nvSpPr>
        <p:spPr>
          <a:xfrm>
            <a:off x="3847564" y="2225873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06423" y="284976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GPIO 0 &amp; 2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06423" y="3247192"/>
            <a:ext cx="6112669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Boot mode dan built-in LED. GPIO 0 menentukan mode booting, jangan digunakan untuk output saat startup.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396282" y="2369820"/>
            <a:ext cx="6542365" cy="1659136"/>
          </a:xfrm>
          <a:prstGeom prst="roundRect">
            <a:avLst>
              <a:gd name="adj" fmla="val 661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7396282" y="2346960"/>
            <a:ext cx="6542365" cy="91440"/>
          </a:xfrm>
          <a:prstGeom prst="roundRect">
            <a:avLst>
              <a:gd name="adj" fmla="val 88183"/>
            </a:avLst>
          </a:prstGeom>
          <a:solidFill>
            <a:srgbClr val="4967E9"/>
          </a:solidFill>
          <a:ln/>
        </p:spPr>
      </p:sp>
      <p:sp>
        <p:nvSpPr>
          <p:cNvPr id="11" name="Shape 9"/>
          <p:cNvSpPr/>
          <p:nvPr/>
        </p:nvSpPr>
        <p:spPr>
          <a:xfrm>
            <a:off x="10379452" y="2081927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4967E9"/>
          </a:solidFill>
          <a:ln/>
        </p:spPr>
      </p:sp>
      <p:sp>
        <p:nvSpPr>
          <p:cNvPr id="12" name="Text 10"/>
          <p:cNvSpPr/>
          <p:nvPr/>
        </p:nvSpPr>
        <p:spPr>
          <a:xfrm>
            <a:off x="10552212" y="2225873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611070" y="284976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I2C Pins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1070" y="3247192"/>
            <a:ext cx="6112788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GPIO 21 (SDA) dan GPIO 22 (SCL) untuk komunikasi I2C dengan sensor dan peripheral lainnya.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91634" y="4479250"/>
            <a:ext cx="6542246" cy="1659136"/>
          </a:xfrm>
          <a:prstGeom prst="roundRect">
            <a:avLst>
              <a:gd name="adj" fmla="val 661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691634" y="4456390"/>
            <a:ext cx="6542246" cy="91440"/>
          </a:xfrm>
          <a:prstGeom prst="roundRect">
            <a:avLst>
              <a:gd name="adj" fmla="val 88183"/>
            </a:avLst>
          </a:prstGeom>
          <a:solidFill>
            <a:srgbClr val="4967E9"/>
          </a:solidFill>
          <a:ln/>
        </p:spPr>
      </p:sp>
      <p:sp>
        <p:nvSpPr>
          <p:cNvPr id="17" name="Shape 15"/>
          <p:cNvSpPr/>
          <p:nvPr/>
        </p:nvSpPr>
        <p:spPr>
          <a:xfrm>
            <a:off x="3674805" y="4191357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4967E9"/>
          </a:solidFill>
          <a:ln/>
        </p:spPr>
      </p:sp>
      <p:sp>
        <p:nvSpPr>
          <p:cNvPr id="18" name="Text 16"/>
          <p:cNvSpPr/>
          <p:nvPr/>
        </p:nvSpPr>
        <p:spPr>
          <a:xfrm>
            <a:off x="3847564" y="4335304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906423" y="495919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Input Only Pins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06423" y="5356622"/>
            <a:ext cx="6112669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GPIO 34-39 hanya bisa digunakan sebagai input, tidak mendukung output. Ideal untuk membaca sensor.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396282" y="4479250"/>
            <a:ext cx="6542365" cy="1659136"/>
          </a:xfrm>
          <a:prstGeom prst="roundRect">
            <a:avLst>
              <a:gd name="adj" fmla="val 6614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396282" y="4456390"/>
            <a:ext cx="6542365" cy="91440"/>
          </a:xfrm>
          <a:prstGeom prst="roundRect">
            <a:avLst>
              <a:gd name="adj" fmla="val 88183"/>
            </a:avLst>
          </a:prstGeom>
          <a:solidFill>
            <a:srgbClr val="4967E9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79452" y="4191357"/>
            <a:ext cx="575905" cy="575905"/>
          </a:xfrm>
          <a:prstGeom prst="roundRect">
            <a:avLst>
              <a:gd name="adj" fmla="val 158776"/>
            </a:avLst>
          </a:prstGeom>
          <a:solidFill>
            <a:srgbClr val="4967E9"/>
          </a:solidFill>
          <a:ln/>
        </p:spPr>
      </p:sp>
      <p:sp>
        <p:nvSpPr>
          <p:cNvPr id="24" name="Text 22"/>
          <p:cNvSpPr/>
          <p:nvPr/>
        </p:nvSpPr>
        <p:spPr>
          <a:xfrm>
            <a:off x="10552212" y="4335304"/>
            <a:ext cx="23026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1800" dirty="0"/>
          </a:p>
        </p:txBody>
      </p:sp>
      <p:sp>
        <p:nvSpPr>
          <p:cNvPr id="25" name="Text 23"/>
          <p:cNvSpPr/>
          <p:nvPr/>
        </p:nvSpPr>
        <p:spPr>
          <a:xfrm>
            <a:off x="7611070" y="495919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Boot Configuration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11070" y="5356622"/>
            <a:ext cx="6112788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GPIO 12-15 adalah boot configuration pins. Perlu diperhatikan saat wiring untuk menghindari masalah boot.</a:t>
            </a:r>
            <a:endParaRPr lang="en-US" sz="1500" dirty="0"/>
          </a:p>
        </p:txBody>
      </p:sp>
      <p:sp>
        <p:nvSpPr>
          <p:cNvPr id="27" name="Shape 25"/>
          <p:cNvSpPr/>
          <p:nvPr/>
        </p:nvSpPr>
        <p:spPr>
          <a:xfrm>
            <a:off x="691634" y="6321147"/>
            <a:ext cx="13247013" cy="751284"/>
          </a:xfrm>
          <a:prstGeom prst="roundRect">
            <a:avLst>
              <a:gd name="adj" fmla="val 10733"/>
            </a:avLst>
          </a:prstGeom>
          <a:solidFill>
            <a:srgbClr val="BBC6F7"/>
          </a:solidFill>
          <a:ln/>
        </p:spPr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563" y="6583561"/>
            <a:ext cx="239911" cy="191929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315403" y="6531531"/>
            <a:ext cx="12431316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⚠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Peringatan: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Beberapa pin sensitif terhadap wiring saat boot. Selalu periksa datasheet sebelum merancang circuit Anda.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4110" y="817126"/>
            <a:ext cx="5262920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Cara Programming ESP32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10" y="1919883"/>
            <a:ext cx="3833336" cy="51111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09404" y="1681758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709404" y="1947505"/>
            <a:ext cx="747426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6" name="Text 3"/>
          <p:cNvSpPr/>
          <p:nvPr/>
        </p:nvSpPr>
        <p:spPr>
          <a:xfrm>
            <a:off x="5709404" y="2078117"/>
            <a:ext cx="221122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Install Board Manager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709404" y="2470785"/>
            <a:ext cx="747426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Tambahkan ESP32 support di Arduino IDE melalui Boards Manager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709404" y="2962989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709404" y="3228737"/>
            <a:ext cx="747426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0" name="Text 7"/>
          <p:cNvSpPr/>
          <p:nvPr/>
        </p:nvSpPr>
        <p:spPr>
          <a:xfrm>
            <a:off x="5709404" y="3359348"/>
            <a:ext cx="21234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Pilih Board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709404" y="3752017"/>
            <a:ext cx="747426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Pilih "ESP32 Dev Module" atau board ESP32 yang Anda gunakan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709404" y="4244221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709404" y="4509968"/>
            <a:ext cx="747426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5709404" y="4640580"/>
            <a:ext cx="21234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Pilih Port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709404" y="5033248"/>
            <a:ext cx="747426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Pilih COM port yang sesuai dengan koneksi USB Anda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709404" y="5525453"/>
            <a:ext cx="16978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5709404" y="5791200"/>
            <a:ext cx="7474268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8" name="Text 15"/>
          <p:cNvSpPr/>
          <p:nvPr/>
        </p:nvSpPr>
        <p:spPr>
          <a:xfrm>
            <a:off x="5709404" y="5921812"/>
            <a:ext cx="2123480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Upload Sketch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709404" y="6314480"/>
            <a:ext cx="747426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Klik upload dan tunggu proses kompilasi dan upload selesai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5709404" y="6822638"/>
            <a:ext cx="7474268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Alternatif: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PlatformIO, ESP-IDF (official SDK), atau MicroPython untuk pemrograman lebih lanjut.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4365" y="473154"/>
            <a:ext cx="5520095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Contoh Program: Blink LED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1584365" y="2387322"/>
            <a:ext cx="3748087" cy="2780705"/>
          </a:xfrm>
          <a:prstGeom prst="roundRect">
            <a:avLst>
              <a:gd name="adj" fmla="val 2509"/>
            </a:avLst>
          </a:prstGeom>
          <a:solidFill>
            <a:srgbClr val="ECECF2"/>
          </a:solidFill>
          <a:ln/>
        </p:spPr>
      </p:sp>
      <p:sp>
        <p:nvSpPr>
          <p:cNvPr id="4" name="Shape 2"/>
          <p:cNvSpPr/>
          <p:nvPr/>
        </p:nvSpPr>
        <p:spPr>
          <a:xfrm>
            <a:off x="1576149" y="2387322"/>
            <a:ext cx="3764518" cy="2780705"/>
          </a:xfrm>
          <a:prstGeom prst="roundRect">
            <a:avLst>
              <a:gd name="adj" fmla="val 896"/>
            </a:avLst>
          </a:prstGeom>
          <a:solidFill>
            <a:srgbClr val="ECECF2"/>
          </a:solidFill>
          <a:ln/>
        </p:spPr>
      </p:sp>
      <p:sp>
        <p:nvSpPr>
          <p:cNvPr id="5" name="Text 3"/>
          <p:cNvSpPr/>
          <p:nvPr/>
        </p:nvSpPr>
        <p:spPr>
          <a:xfrm>
            <a:off x="1742242" y="2511862"/>
            <a:ext cx="3432334" cy="2531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setup() {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pinMode(2, OUTPUT);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loop() {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digitalWrite(2, HIGH);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delay(1000);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digitalWrite(2, LOW);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delay(1000);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584365" y="5304830"/>
            <a:ext cx="3748087" cy="690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Program sederhana ini akan menyalakan dan mematikan LED pada GPIO 2 dengan interval 1 detik.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584365" y="6104692"/>
            <a:ext cx="3748087" cy="533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setup()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dijalankan sekali saat startup</a:t>
            </a:r>
            <a:endParaRPr lang="en-US" sz="1300" dirty="0"/>
          </a:p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loop()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berjalan terus menerus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5361" y="1311473"/>
            <a:ext cx="7308175" cy="40789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745361" y="5527238"/>
            <a:ext cx="207633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 WiFi ESP32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745361" y="6011763"/>
            <a:ext cx="82987" cy="82987"/>
          </a:xfrm>
          <a:prstGeom prst="roundRect">
            <a:avLst>
              <a:gd name="adj" fmla="val 550930"/>
            </a:avLst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5949910" y="5923598"/>
            <a:ext cx="207633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Station (STA)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949910" y="6304717"/>
            <a:ext cx="3373517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Terhubung ke router WiFi seperti smartphone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9475470" y="6011763"/>
            <a:ext cx="82987" cy="82987"/>
          </a:xfrm>
          <a:prstGeom prst="roundRect">
            <a:avLst>
              <a:gd name="adj" fmla="val 550930"/>
            </a:avLst>
          </a:prstGeom>
          <a:solidFill>
            <a:srgbClr val="4967E9"/>
          </a:solidFill>
          <a:ln/>
        </p:spPr>
      </p:sp>
      <p:sp>
        <p:nvSpPr>
          <p:cNvPr id="14" name="Text 11"/>
          <p:cNvSpPr/>
          <p:nvPr/>
        </p:nvSpPr>
        <p:spPr>
          <a:xfrm>
            <a:off x="9680019" y="5923598"/>
            <a:ext cx="207633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Access Point (AP)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680019" y="6304717"/>
            <a:ext cx="3373517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Berfungsi sebagai hotspot untuk perangkat lain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745361" y="7096423"/>
            <a:ext cx="82987" cy="82987"/>
          </a:xfrm>
          <a:prstGeom prst="roundRect">
            <a:avLst>
              <a:gd name="adj" fmla="val 550930"/>
            </a:avLst>
          </a:prstGeom>
          <a:solidFill>
            <a:srgbClr val="4967E9"/>
          </a:solidFill>
          <a:ln/>
        </p:spPr>
      </p:sp>
      <p:sp>
        <p:nvSpPr>
          <p:cNvPr id="17" name="Text 14"/>
          <p:cNvSpPr/>
          <p:nvPr/>
        </p:nvSpPr>
        <p:spPr>
          <a:xfrm>
            <a:off x="5949910" y="7008257"/>
            <a:ext cx="207633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 + STA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49910" y="7389376"/>
            <a:ext cx="710362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Keduanya sekaligus, sangat berguna untuk IoT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1763" y="541496"/>
            <a:ext cx="4165163" cy="506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Fitur Analog &amp; Digital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763" y="1279803"/>
            <a:ext cx="3632359" cy="36323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21763" y="5028009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Pin Digital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721763" y="5350669"/>
            <a:ext cx="3632359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 INPUT, OUTPUT, dan PWM untuk kontrol LED dimmer, motor, atau relay dengan presisi.</a:t>
            </a:r>
            <a:endParaRPr lang="en-US" sz="12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02" y="1279803"/>
            <a:ext cx="3632359" cy="36323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98902" y="5028009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ADC 12-bit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498902" y="5350669"/>
            <a:ext cx="3632359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12-bit resolution (0-4095) untuk membaca sensor analog seperti temperature, light, atau potensiometer.</a:t>
            </a:r>
            <a:endParaRPr lang="en-US" sz="12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040" y="1279803"/>
            <a:ext cx="3632478" cy="36324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76040" y="5028128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DAC 2 Channel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276040" y="5350788"/>
            <a:ext cx="3632478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Digital-to-analog converter untuk menghasilkan sinyal analog dari nilai digital.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1721763" y="6263997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Contoh Baca ADC</a:t>
            </a:r>
            <a:endParaRPr lang="en-US" sz="1550" dirty="0"/>
          </a:p>
        </p:txBody>
      </p:sp>
      <p:sp>
        <p:nvSpPr>
          <p:cNvPr id="13" name="Shape 8"/>
          <p:cNvSpPr/>
          <p:nvPr/>
        </p:nvSpPr>
        <p:spPr>
          <a:xfrm>
            <a:off x="1721763" y="6647498"/>
            <a:ext cx="5395555" cy="910352"/>
          </a:xfrm>
          <a:prstGeom prst="roundRect">
            <a:avLst>
              <a:gd name="adj" fmla="val 7480"/>
            </a:avLst>
          </a:prstGeom>
          <a:solidFill>
            <a:srgbClr val="ECECF2"/>
          </a:solidFill>
          <a:ln/>
        </p:spPr>
      </p:sp>
      <p:sp>
        <p:nvSpPr>
          <p:cNvPr id="14" name="Shape 9"/>
          <p:cNvSpPr/>
          <p:nvPr/>
        </p:nvSpPr>
        <p:spPr>
          <a:xfrm>
            <a:off x="1713667" y="6647498"/>
            <a:ext cx="5411748" cy="910352"/>
          </a:xfrm>
          <a:prstGeom prst="roundRect">
            <a:avLst>
              <a:gd name="adj" fmla="val 2671"/>
            </a:avLst>
          </a:prstGeom>
          <a:solidFill>
            <a:srgbClr val="ECECF2"/>
          </a:solidFill>
          <a:ln/>
        </p:spPr>
      </p:sp>
      <p:sp>
        <p:nvSpPr>
          <p:cNvPr id="15" name="Text 10"/>
          <p:cNvSpPr/>
          <p:nvPr/>
        </p:nvSpPr>
        <p:spPr>
          <a:xfrm>
            <a:off x="1875711" y="6769060"/>
            <a:ext cx="5087660" cy="667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 sensorValue = analogRead(34);</a:t>
            </a:r>
            <a:endParaRPr lang="en-US" sz="12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Serial.println(sensorValue);</a:t>
            </a:r>
            <a:endParaRPr lang="en-US" sz="125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250" dirty="0"/>
          </a:p>
        </p:txBody>
      </p:sp>
      <p:sp>
        <p:nvSpPr>
          <p:cNvPr id="16" name="Text 11"/>
          <p:cNvSpPr/>
          <p:nvPr/>
        </p:nvSpPr>
        <p:spPr>
          <a:xfrm>
            <a:off x="7520464" y="6263997"/>
            <a:ext cx="2026563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Contoh PWM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7520464" y="6647498"/>
            <a:ext cx="5395555" cy="687943"/>
          </a:xfrm>
          <a:prstGeom prst="roundRect">
            <a:avLst>
              <a:gd name="adj" fmla="val 9898"/>
            </a:avLst>
          </a:prstGeom>
          <a:solidFill>
            <a:srgbClr val="ECECF2"/>
          </a:solidFill>
          <a:ln/>
        </p:spPr>
      </p:sp>
      <p:sp>
        <p:nvSpPr>
          <p:cNvPr id="18" name="Shape 13"/>
          <p:cNvSpPr/>
          <p:nvPr/>
        </p:nvSpPr>
        <p:spPr>
          <a:xfrm>
            <a:off x="7512367" y="6647498"/>
            <a:ext cx="5411748" cy="687943"/>
          </a:xfrm>
          <a:prstGeom prst="roundRect">
            <a:avLst>
              <a:gd name="adj" fmla="val 3535"/>
            </a:avLst>
          </a:prstGeom>
          <a:solidFill>
            <a:srgbClr val="ECECF2"/>
          </a:solidFill>
          <a:ln/>
        </p:spPr>
      </p:sp>
      <p:sp>
        <p:nvSpPr>
          <p:cNvPr id="19" name="Text 14"/>
          <p:cNvSpPr/>
          <p:nvPr/>
        </p:nvSpPr>
        <p:spPr>
          <a:xfrm>
            <a:off x="7674412" y="6769060"/>
            <a:ext cx="5087660" cy="444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analogWrite(18, 128); // 50% duty cycle
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21487" y="498038"/>
            <a:ext cx="7369016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ESP32 untuk IoT &amp; Manajemen Daya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421487" y="249435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Konektivitas IoT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421487" y="2943225"/>
            <a:ext cx="3854648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ESP32 sangat populer untuk proyek IoT karena dapat mengirim data ke berbagai platform: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421487" y="3550920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 Daya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421487" y="3946446"/>
            <a:ext cx="3854648" cy="1572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Active mode: Full power operation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Modem sleep: WiFi disimpan, CPU aktif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Light sleep: CPU idle, WiFi periodic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sleep (~10µA)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Konsumsi minimal, bangun dengan timer atau external wake-up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0474" y="1369338"/>
            <a:ext cx="7515939" cy="419492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700474" y="5708928"/>
            <a:ext cx="7515939" cy="851416"/>
          </a:xfrm>
          <a:prstGeom prst="roundRect">
            <a:avLst>
              <a:gd name="adj" fmla="val 8427"/>
            </a:avLst>
          </a:prstGeom>
          <a:solidFill>
            <a:srgbClr val="BBC6F7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0" y="5940504"/>
            <a:ext cx="213479" cy="1707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55425" y="5880140"/>
            <a:ext cx="6790253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sleep sangat penting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untuk sensor berbasis baterai dan monitoring lapangan jangka panjang.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1421487" y="6849666"/>
            <a:ext cx="384334" cy="384334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934408" y="690836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MQTT Broker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1934408" y="7252454"/>
            <a:ext cx="3308985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Protokol lightweight untuk komunikasi machine-to-machine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5404128" y="6849666"/>
            <a:ext cx="384334" cy="384334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5917049" y="690836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HTTP Server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5917049" y="7252454"/>
            <a:ext cx="3309104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Kirim data ke web server menggunakan GET/POST requests</a:t>
            </a:r>
            <a:endParaRPr lang="en-US" sz="1300" dirty="0"/>
          </a:p>
        </p:txBody>
      </p:sp>
      <p:sp>
        <p:nvSpPr>
          <p:cNvPr id="17" name="Shape 13"/>
          <p:cNvSpPr/>
          <p:nvPr/>
        </p:nvSpPr>
        <p:spPr>
          <a:xfrm>
            <a:off x="9386888" y="6849666"/>
            <a:ext cx="384334" cy="384334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9899809" y="690836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Firebase &amp; Cloud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9899809" y="7252454"/>
            <a:ext cx="3309104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Integrasi dengan layanan cloud seperti Firebase, ThingsBoard, Blynk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2026-02-24T14:00:25Z</dcterms:created>
  <dcterms:modified xsi:type="dcterms:W3CDTF">2026-02-24T14:00:25Z</dcterms:modified>
</cp:coreProperties>
</file>